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7" r:id="rId5"/>
    <p:sldId id="268" r:id="rId6"/>
    <p:sldId id="258" r:id="rId7"/>
    <p:sldId id="262" r:id="rId8"/>
    <p:sldId id="270" r:id="rId9"/>
    <p:sldId id="261" r:id="rId10"/>
    <p:sldId id="263" r:id="rId11"/>
    <p:sldId id="264" r:id="rId12"/>
    <p:sldId id="260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0" autoAdjust="0"/>
  </p:normalViewPr>
  <p:slideViewPr>
    <p:cSldViewPr>
      <p:cViewPr>
        <p:scale>
          <a:sx n="125" d="100"/>
          <a:sy n="125" d="100"/>
        </p:scale>
        <p:origin x="16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866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102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81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305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36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58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65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611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296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86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66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B54E1-44FD-43C8-8009-84DEA5DF8D92}" type="datetimeFigureOut">
              <a:rPr lang="nl-NL" smtClean="0"/>
              <a:t>21-11-2010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97A4-0268-4029-9992-BDBBFFC8E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512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X86 system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X86 hypervisor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8709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Benodigd</a:t>
            </a:r>
            <a:br>
              <a:rPr lang="nl-NL" dirty="0" smtClean="0"/>
            </a:br>
            <a:r>
              <a:rPr lang="nl-NL" dirty="0" smtClean="0"/>
              <a:t>Storage: virtueel shared </a:t>
            </a:r>
            <a:r>
              <a:rPr lang="nl-NL" dirty="0" err="1" smtClean="0"/>
              <a:t>LUN’s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8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fgeronde rechthoek 3"/>
          <p:cNvSpPr/>
          <p:nvPr/>
        </p:nvSpPr>
        <p:spPr>
          <a:xfrm>
            <a:off x="1331640" y="4581128"/>
            <a:ext cx="6480720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Virtuele disk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52081" y="480992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7945293" y="47971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1373960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5940152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6969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Ideaal:vMotion</a:t>
            </a:r>
            <a:r>
              <a:rPr lang="nl-NL" dirty="0" smtClean="0"/>
              <a:t> tussen twee gebouwen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8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Gekromde PIJL-OMLAAG 6"/>
          <p:cNvSpPr/>
          <p:nvPr/>
        </p:nvSpPr>
        <p:spPr>
          <a:xfrm>
            <a:off x="2497148" y="1700808"/>
            <a:ext cx="3010956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Gekromde PIJL-OMLAAG 12"/>
          <p:cNvSpPr/>
          <p:nvPr/>
        </p:nvSpPr>
        <p:spPr>
          <a:xfrm flipH="1">
            <a:off x="3635896" y="1772816"/>
            <a:ext cx="3452016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" name="Afgeronde rechthoek 3"/>
          <p:cNvSpPr/>
          <p:nvPr/>
        </p:nvSpPr>
        <p:spPr>
          <a:xfrm>
            <a:off x="1331640" y="4581128"/>
            <a:ext cx="6480720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Virtuele disk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52081" y="480992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7945293" y="47971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1373960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5940152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6072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Tweede keus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629308" y="1772816"/>
            <a:ext cx="3384376" cy="3960440"/>
            <a:chOff x="1611294" y="1697596"/>
            <a:chExt cx="5886450" cy="440718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1294" y="2132856"/>
              <a:ext cx="5886450" cy="3971925"/>
            </a:xfrm>
            <a:prstGeom prst="rect">
              <a:avLst/>
            </a:prstGeom>
            <a:noFill/>
            <a:ln w="9525">
              <a:solidFill>
                <a:srgbClr val="00B050">
                  <a:alpha val="67000"/>
                </a:srgbClr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Gekromde PIJL-OMLAAG 6"/>
            <p:cNvSpPr/>
            <p:nvPr/>
          </p:nvSpPr>
          <p:spPr>
            <a:xfrm flipH="1">
              <a:off x="1970196" y="1697596"/>
              <a:ext cx="2889836" cy="504056"/>
            </a:xfrm>
            <a:prstGeom prst="curvedDownArrow">
              <a:avLst/>
            </a:prstGeom>
            <a:ln>
              <a:solidFill>
                <a:srgbClr val="00B050">
                  <a:alpha val="6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rgbClr val="FF0000">
                <a:alpha val="88000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IJL-RECHTS 2"/>
          <p:cNvSpPr/>
          <p:nvPr/>
        </p:nvSpPr>
        <p:spPr>
          <a:xfrm>
            <a:off x="2771800" y="5229200"/>
            <a:ext cx="36724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REPLICATIE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373960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5809635" y="5733256"/>
            <a:ext cx="2012090" cy="923330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pasive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29308" y="4835612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7945293" y="4791064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60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Tweede keus: </a:t>
            </a:r>
            <a:r>
              <a:rPr lang="nl-NL" dirty="0" smtClean="0"/>
              <a:t>handmatig herstel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629308" y="1772816"/>
            <a:ext cx="3384376" cy="3960440"/>
            <a:chOff x="1611294" y="1697596"/>
            <a:chExt cx="5886450" cy="440718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1294" y="2132856"/>
              <a:ext cx="5886450" cy="3971925"/>
            </a:xfrm>
            <a:prstGeom prst="rect">
              <a:avLst/>
            </a:prstGeom>
            <a:noFill/>
            <a:ln w="9525">
              <a:solidFill>
                <a:srgbClr val="00B050">
                  <a:alpha val="67000"/>
                </a:srgbClr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Gekromde PIJL-OMLAAG 6"/>
            <p:cNvSpPr/>
            <p:nvPr/>
          </p:nvSpPr>
          <p:spPr>
            <a:xfrm flipH="1">
              <a:off x="1970196" y="1697596"/>
              <a:ext cx="2889836" cy="504056"/>
            </a:xfrm>
            <a:prstGeom prst="curvedDownArrow">
              <a:avLst/>
            </a:prstGeom>
            <a:ln>
              <a:solidFill>
                <a:srgbClr val="00B050">
                  <a:alpha val="6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rgbClr val="FF0000">
                <a:alpha val="88000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IJL-RECHTS 2"/>
          <p:cNvSpPr/>
          <p:nvPr/>
        </p:nvSpPr>
        <p:spPr>
          <a:xfrm>
            <a:off x="2771800" y="5229200"/>
            <a:ext cx="36724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REPLICATIE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373960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5809635" y="5733256"/>
            <a:ext cx="2012090" cy="923330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pasive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29308" y="4835612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7945293" y="4791064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78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Tweede keus: automatisch herstel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met </a:t>
            </a:r>
            <a:r>
              <a:rPr lang="nl-NL" dirty="0" smtClean="0"/>
              <a:t>SRM (site recovery manager)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629308" y="1772816"/>
            <a:ext cx="3384376" cy="3960440"/>
            <a:chOff x="1611294" y="1697596"/>
            <a:chExt cx="5886450" cy="440718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1294" y="2132856"/>
              <a:ext cx="5886450" cy="3971925"/>
            </a:xfrm>
            <a:prstGeom prst="rect">
              <a:avLst/>
            </a:prstGeom>
            <a:noFill/>
            <a:ln w="9525">
              <a:solidFill>
                <a:srgbClr val="00B050">
                  <a:alpha val="67000"/>
                </a:srgbClr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Gekromde PIJL-OMLAAG 6"/>
            <p:cNvSpPr/>
            <p:nvPr/>
          </p:nvSpPr>
          <p:spPr>
            <a:xfrm flipH="1">
              <a:off x="1970196" y="1697596"/>
              <a:ext cx="2889836" cy="504056"/>
            </a:xfrm>
            <a:prstGeom prst="curvedDownArrow">
              <a:avLst/>
            </a:prstGeom>
            <a:ln>
              <a:solidFill>
                <a:srgbClr val="00B050">
                  <a:alpha val="6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rgbClr val="FF0000">
                <a:alpha val="88000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IJL-RECHTS 2"/>
          <p:cNvSpPr/>
          <p:nvPr/>
        </p:nvSpPr>
        <p:spPr>
          <a:xfrm>
            <a:off x="2771800" y="5229200"/>
            <a:ext cx="367240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REPLICATIE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373960" y="5733256"/>
            <a:ext cx="1895071" cy="923330"/>
          </a:xfrm>
          <a:prstGeom prst="rect">
            <a:avLst/>
          </a:prstGeom>
          <a:solidFill>
            <a:srgbClr val="00B05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active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5809635" y="5733256"/>
            <a:ext cx="2012090" cy="923330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pasive</a:t>
            </a:r>
            <a:endParaRPr lang="nl-N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629308" y="4835612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7945293" y="4791064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225745" y="2288709"/>
            <a:ext cx="288032" cy="421752"/>
          </a:xfrm>
          <a:prstGeom prst="rect">
            <a:avLst/>
          </a:prstGeom>
          <a:solidFill>
            <a:srgbClr val="92D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292080" y="2284899"/>
            <a:ext cx="288032" cy="421752"/>
          </a:xfrm>
          <a:prstGeom prst="rect">
            <a:avLst/>
          </a:prstGeom>
          <a:solidFill>
            <a:srgbClr val="FF00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Gekromde PIJL-OMLAAG 17"/>
          <p:cNvSpPr/>
          <p:nvPr/>
        </p:nvSpPr>
        <p:spPr>
          <a:xfrm>
            <a:off x="3347864" y="1831938"/>
            <a:ext cx="2160240" cy="452961"/>
          </a:xfrm>
          <a:prstGeom prst="curvedDownArrow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9" name="Gekromde PIJL-OMLAAG 18"/>
          <p:cNvSpPr/>
          <p:nvPr/>
        </p:nvSpPr>
        <p:spPr>
          <a:xfrm>
            <a:off x="2719832" y="1700807"/>
            <a:ext cx="3148312" cy="571301"/>
          </a:xfrm>
          <a:prstGeom prst="curvedDownArrow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5606107" y="2288709"/>
            <a:ext cx="288032" cy="421752"/>
          </a:xfrm>
          <a:prstGeom prst="rect">
            <a:avLst/>
          </a:prstGeom>
          <a:solidFill>
            <a:srgbClr val="FF00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3275856" y="2272108"/>
            <a:ext cx="288032" cy="421752"/>
          </a:xfrm>
          <a:prstGeom prst="rect">
            <a:avLst/>
          </a:prstGeom>
          <a:solidFill>
            <a:srgbClr val="92D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/>
          <p:cNvSpPr/>
          <p:nvPr/>
        </p:nvSpPr>
        <p:spPr>
          <a:xfrm>
            <a:off x="2646834" y="2276872"/>
            <a:ext cx="288032" cy="421752"/>
          </a:xfrm>
          <a:prstGeom prst="rect">
            <a:avLst/>
          </a:prstGeom>
          <a:solidFill>
            <a:srgbClr val="92D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6553694" y="2293472"/>
            <a:ext cx="288032" cy="421752"/>
          </a:xfrm>
          <a:prstGeom prst="rect">
            <a:avLst/>
          </a:prstGeom>
          <a:solidFill>
            <a:srgbClr val="FF00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1593991" y="2479759"/>
            <a:ext cx="368114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1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VC</a:t>
            </a:r>
            <a:endParaRPr lang="nl-NL" sz="1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6147585" y="2456304"/>
            <a:ext cx="444352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1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srm</a:t>
            </a:r>
            <a:endParaRPr lang="nl-NL" sz="1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506032" y="2484347"/>
            <a:ext cx="368114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1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VC</a:t>
            </a:r>
            <a:endParaRPr lang="nl-NL" sz="1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1634032" y="2285296"/>
            <a:ext cx="288032" cy="421752"/>
          </a:xfrm>
          <a:prstGeom prst="rect">
            <a:avLst/>
          </a:prstGeom>
          <a:solidFill>
            <a:srgbClr val="92D05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Gestreepte PIJL-RECHTS 9"/>
          <p:cNvSpPr/>
          <p:nvPr/>
        </p:nvSpPr>
        <p:spPr>
          <a:xfrm rot="5400000">
            <a:off x="5751599" y="3672496"/>
            <a:ext cx="2135855" cy="257474"/>
          </a:xfrm>
          <a:prstGeom prst="striped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 err="1" smtClean="0">
                <a:solidFill>
                  <a:schemeClr val="tx1"/>
                </a:solidFill>
              </a:rPr>
              <a:t>Unlock</a:t>
            </a:r>
            <a:r>
              <a:rPr lang="nl-NL" sz="1100" dirty="0" smtClean="0">
                <a:solidFill>
                  <a:schemeClr val="tx1"/>
                </a:solidFill>
              </a:rPr>
              <a:t> (</a:t>
            </a:r>
            <a:r>
              <a:rPr lang="nl-NL" sz="1100" dirty="0" err="1" smtClean="0">
                <a:solidFill>
                  <a:schemeClr val="tx1"/>
                </a:solidFill>
              </a:rPr>
              <a:t>activate</a:t>
            </a:r>
            <a:r>
              <a:rPr lang="nl-NL" sz="1100" dirty="0" smtClean="0">
                <a:solidFill>
                  <a:schemeClr val="tx1"/>
                </a:solidFill>
              </a:rPr>
              <a:t> </a:t>
            </a:r>
            <a:r>
              <a:rPr lang="nl-NL" sz="1100" dirty="0" err="1" smtClean="0">
                <a:solidFill>
                  <a:schemeClr val="tx1"/>
                </a:solidFill>
              </a:rPr>
              <a:t>read</a:t>
            </a:r>
            <a:r>
              <a:rPr lang="nl-NL" sz="1100" dirty="0" smtClean="0">
                <a:solidFill>
                  <a:schemeClr val="tx1"/>
                </a:solidFill>
              </a:rPr>
              <a:t>/</a:t>
            </a:r>
            <a:r>
              <a:rPr lang="nl-NL" sz="1100" dirty="0" err="1" smtClean="0">
                <a:solidFill>
                  <a:schemeClr val="tx1"/>
                </a:solidFill>
              </a:rPr>
              <a:t>write</a:t>
            </a:r>
            <a:r>
              <a:rPr lang="nl-NL" sz="1100" dirty="0" smtClean="0">
                <a:solidFill>
                  <a:schemeClr val="tx1"/>
                </a:solidFill>
              </a:rPr>
              <a:t>)</a:t>
            </a:r>
            <a:endParaRPr lang="nl-NL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26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nl-NL" sz="7200" b="1" dirty="0"/>
              <a:t>separaat:</a:t>
            </a:r>
          </a:p>
          <a:p>
            <a:pPr marL="0" indent="0">
              <a:buNone/>
            </a:pPr>
            <a:r>
              <a:rPr lang="nl-NL" dirty="0"/>
              <a:t>AR_BO_17001 - Implementeer HA </a:t>
            </a:r>
            <a:r>
              <a:rPr lang="nl-NL" dirty="0" err="1"/>
              <a:t>Backup</a:t>
            </a:r>
            <a:r>
              <a:rPr lang="nl-NL" dirty="0"/>
              <a:t> </a:t>
            </a:r>
            <a:r>
              <a:rPr lang="nl-NL" dirty="0" smtClean="0"/>
              <a:t>AD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AR_BO_17002 - Implementeer HA LDAP service</a:t>
            </a:r>
          </a:p>
          <a:p>
            <a:pPr marL="0" indent="0">
              <a:buNone/>
            </a:pPr>
            <a:r>
              <a:rPr lang="nl-NL" dirty="0"/>
              <a:t>AR_BO_24001 - Implementeer afsplitsing </a:t>
            </a:r>
            <a:r>
              <a:rPr lang="nl-NL" dirty="0" err="1"/>
              <a:t>vCenter</a:t>
            </a:r>
            <a:r>
              <a:rPr lang="nl-NL" dirty="0"/>
              <a:t> </a:t>
            </a:r>
            <a:r>
              <a:rPr lang="nl-NL" dirty="0" err="1"/>
              <a:t>VLANs</a:t>
            </a:r>
            <a:r>
              <a:rPr lang="nl-NL" dirty="0"/>
              <a:t> van productie VLAN</a:t>
            </a:r>
          </a:p>
          <a:p>
            <a:pPr marL="0" indent="0">
              <a:buNone/>
            </a:pPr>
            <a:r>
              <a:rPr lang="nl-NL" dirty="0" smtClean="0"/>
              <a:t>AR_BO_24010 </a:t>
            </a:r>
            <a:r>
              <a:rPr lang="nl-NL" dirty="0"/>
              <a:t>- Verdeel bestaande </a:t>
            </a:r>
            <a:r>
              <a:rPr lang="nl-NL" dirty="0" err="1"/>
              <a:t>Vmware</a:t>
            </a:r>
            <a:r>
              <a:rPr lang="nl-NL" dirty="0"/>
              <a:t> omgeving over P &amp; Q</a:t>
            </a:r>
          </a:p>
          <a:p>
            <a:pPr marL="0" indent="0">
              <a:buNone/>
            </a:pPr>
            <a:r>
              <a:rPr lang="nl-NL" dirty="0"/>
              <a:t>AR_BO_26001 - Verdelen apparatuur over twee compartimenten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AR_BO_17003 - Lever </a:t>
            </a:r>
            <a:r>
              <a:rPr lang="nl-NL" dirty="0" err="1"/>
              <a:t>businesscase</a:t>
            </a:r>
            <a:r>
              <a:rPr lang="nl-NL" dirty="0"/>
              <a:t> hoge beschikbaarheid fileservice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AR_BO_24006 - </a:t>
            </a:r>
            <a:r>
              <a:rPr lang="nl-NL" dirty="0" err="1"/>
              <a:t>Uitfaseren</a:t>
            </a:r>
            <a:r>
              <a:rPr lang="nl-NL" dirty="0"/>
              <a:t> lokale </a:t>
            </a:r>
            <a:r>
              <a:rPr lang="nl-NL" dirty="0" err="1"/>
              <a:t>caching</a:t>
            </a:r>
            <a:r>
              <a:rPr lang="nl-NL" dirty="0"/>
              <a:t> servers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AR_BO_25001 - Implementeer redundante netwerkaansluitingen voor fysieke Windows servers</a:t>
            </a:r>
          </a:p>
          <a:p>
            <a:pPr marL="0" indent="0">
              <a:buNone/>
            </a:pPr>
            <a:r>
              <a:rPr lang="nl-NL" dirty="0" smtClean="0"/>
              <a:t>AR_BO_16002 </a:t>
            </a:r>
            <a:r>
              <a:rPr lang="nl-NL" dirty="0"/>
              <a:t>- Implementeer netwerkinterface naar Management VLAN</a:t>
            </a:r>
          </a:p>
          <a:p>
            <a:pPr marL="0" indent="0">
              <a:buNone/>
            </a:pPr>
            <a:r>
              <a:rPr lang="nl-NL" dirty="0"/>
              <a:t>AR_BO_24003 - Implementeer extra NIC </a:t>
            </a:r>
            <a:r>
              <a:rPr lang="nl-NL" dirty="0" err="1"/>
              <a:t>VMs</a:t>
            </a:r>
            <a:r>
              <a:rPr lang="nl-NL" dirty="0"/>
              <a:t> </a:t>
            </a:r>
            <a:r>
              <a:rPr lang="nl-NL" dirty="0" err="1"/>
              <a:t>tbv</a:t>
            </a:r>
            <a:r>
              <a:rPr lang="nl-NL" dirty="0"/>
              <a:t> beheer</a:t>
            </a:r>
          </a:p>
          <a:p>
            <a:pPr marL="0" indent="0">
              <a:buNone/>
            </a:pPr>
            <a:r>
              <a:rPr lang="nl-NL" dirty="0"/>
              <a:t>AR_BO_16003 - Implementeer routering naar B&amp;R server </a:t>
            </a:r>
            <a:r>
              <a:rPr lang="nl-NL" dirty="0" err="1"/>
              <a:t>obv</a:t>
            </a:r>
            <a:r>
              <a:rPr lang="nl-NL" dirty="0"/>
              <a:t> DNS</a:t>
            </a:r>
          </a:p>
          <a:p>
            <a:pPr marL="0" indent="0">
              <a:buNone/>
            </a:pPr>
            <a:r>
              <a:rPr lang="nl-NL" sz="7200" b="1" dirty="0" smtClean="0"/>
              <a:t>Samen </a:t>
            </a:r>
            <a:r>
              <a:rPr lang="nl-NL" sz="7200" b="1" dirty="0"/>
              <a:t>met CS</a:t>
            </a:r>
          </a:p>
          <a:p>
            <a:pPr marL="0" indent="0">
              <a:buNone/>
            </a:pPr>
            <a:r>
              <a:rPr lang="nl-NL" dirty="0"/>
              <a:t>AR_BO_16001 - Implementeer DHCP voor IP </a:t>
            </a:r>
            <a:r>
              <a:rPr lang="nl-NL" dirty="0" err="1"/>
              <a:t>addressering</a:t>
            </a:r>
            <a:r>
              <a:rPr lang="nl-NL" dirty="0"/>
              <a:t> Windows servers</a:t>
            </a:r>
          </a:p>
          <a:p>
            <a:pPr marL="0" indent="0">
              <a:buNone/>
            </a:pPr>
            <a:r>
              <a:rPr lang="nl-NL" dirty="0"/>
              <a:t>AR_BO_24002 - Implementeer DHCP voor IP </a:t>
            </a:r>
            <a:r>
              <a:rPr lang="nl-NL" dirty="0" err="1"/>
              <a:t>addressering</a:t>
            </a:r>
            <a:r>
              <a:rPr lang="nl-NL" dirty="0"/>
              <a:t> servers en </a:t>
            </a:r>
            <a:r>
              <a:rPr lang="nl-NL" dirty="0" err="1"/>
              <a:t>hypervisors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AR_BO_27001 - Implementeer DHCP voor servers en </a:t>
            </a:r>
            <a:r>
              <a:rPr lang="nl-NL" dirty="0" err="1"/>
              <a:t>hypervisors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AR_BO_25002 - Realiseer hardware t.b.v. realisatie </a:t>
            </a:r>
            <a:r>
              <a:rPr lang="nl-NL" dirty="0" err="1"/>
              <a:t>geintegreerd</a:t>
            </a:r>
            <a:r>
              <a:rPr lang="nl-NL" dirty="0"/>
              <a:t> ontwerp X86</a:t>
            </a:r>
          </a:p>
          <a:p>
            <a:pPr marL="0" indent="0">
              <a:buNone/>
            </a:pPr>
            <a:r>
              <a:rPr lang="nl-NL" dirty="0"/>
              <a:t>AR_BO_24004 - Implementeer VLAN </a:t>
            </a:r>
            <a:r>
              <a:rPr lang="nl-NL" dirty="0" err="1"/>
              <a:t>truncking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AR_BO_24012 - Lever </a:t>
            </a:r>
            <a:r>
              <a:rPr lang="nl-NL" dirty="0" err="1"/>
              <a:t>geintegreerd</a:t>
            </a:r>
            <a:r>
              <a:rPr lang="nl-NL" dirty="0"/>
              <a:t> detail ontwerp X86 (DOX)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7200" b="1" dirty="0"/>
              <a:t>Samen met Storage</a:t>
            </a:r>
          </a:p>
          <a:p>
            <a:pPr marL="0" indent="0">
              <a:buNone/>
            </a:pPr>
            <a:r>
              <a:rPr lang="nl-NL" dirty="0"/>
              <a:t>AR_BO_24007 - Lever </a:t>
            </a:r>
            <a:r>
              <a:rPr lang="nl-NL" dirty="0" err="1"/>
              <a:t>businesscase</a:t>
            </a:r>
            <a:r>
              <a:rPr lang="nl-NL" dirty="0"/>
              <a:t> </a:t>
            </a:r>
            <a:r>
              <a:rPr lang="nl-NL" dirty="0" err="1"/>
              <a:t>VMware</a:t>
            </a:r>
            <a:r>
              <a:rPr lang="nl-NL" dirty="0"/>
              <a:t> Site Recovery Manager</a:t>
            </a:r>
          </a:p>
          <a:p>
            <a:pPr marL="0" indent="0">
              <a:buNone/>
            </a:pPr>
            <a:r>
              <a:rPr lang="nl-NL" dirty="0"/>
              <a:t>AR_BO_24009 - Lever stappenplan </a:t>
            </a:r>
            <a:r>
              <a:rPr lang="nl-NL" dirty="0" err="1"/>
              <a:t>failover</a:t>
            </a:r>
            <a:r>
              <a:rPr lang="nl-NL" dirty="0"/>
              <a:t> uitval </a:t>
            </a:r>
            <a:r>
              <a:rPr lang="nl-NL" dirty="0" err="1"/>
              <a:t>datacenter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AR_BO_24005 - Implementeer </a:t>
            </a:r>
            <a:r>
              <a:rPr lang="nl-NL" dirty="0" err="1"/>
              <a:t>Vmware</a:t>
            </a:r>
            <a:r>
              <a:rPr lang="nl-NL" dirty="0"/>
              <a:t> clusters binnen DC LAN 2.0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AR_BO_24011 - Migreer bestaande </a:t>
            </a:r>
            <a:r>
              <a:rPr lang="nl-NL" dirty="0" err="1"/>
              <a:t>Vmware</a:t>
            </a:r>
            <a:r>
              <a:rPr lang="nl-NL" dirty="0"/>
              <a:t> omgeving naar DC LAN 2.0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(niet voor PCS?) AR_BO_26002 - Lever </a:t>
            </a:r>
            <a:r>
              <a:rPr lang="nl-NL" dirty="0" err="1"/>
              <a:t>businesscase</a:t>
            </a:r>
            <a:r>
              <a:rPr lang="nl-NL" dirty="0"/>
              <a:t> uitwijk centrale printfaciliteiten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303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BCM-1 – herstellen van situatie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Met de volgende </a:t>
            </a:r>
            <a:r>
              <a:rPr lang="nl-NL" dirty="0" err="1" smtClean="0"/>
              <a:t>deliverables</a:t>
            </a:r>
            <a:r>
              <a:rPr lang="nl-NL" dirty="0" smtClean="0"/>
              <a:t> is dit gerealiseerd:</a:t>
            </a:r>
          </a:p>
          <a:p>
            <a:r>
              <a:rPr lang="nl-NL" dirty="0" smtClean="0"/>
              <a:t>Stappenplan voor (her)installatie van het gehele platform (</a:t>
            </a:r>
            <a:r>
              <a:rPr lang="nl-NL" dirty="0" err="1" smtClean="0"/>
              <a:t>technischdomein</a:t>
            </a:r>
            <a:r>
              <a:rPr lang="nl-NL" dirty="0" smtClean="0"/>
              <a:t> plan)</a:t>
            </a:r>
          </a:p>
          <a:p>
            <a:r>
              <a:rPr lang="nl-NL" dirty="0" smtClean="0"/>
              <a:t>Stappenplan voor (her)installatie van elk deelsysteem (bijvoorbeeld een infra server)</a:t>
            </a:r>
          </a:p>
          <a:p>
            <a:r>
              <a:rPr lang="nl-NL" dirty="0" smtClean="0"/>
              <a:t>Configuratiedata borging</a:t>
            </a:r>
          </a:p>
          <a:p>
            <a:r>
              <a:rPr lang="nl-NL" dirty="0" smtClean="0"/>
              <a:t>Calamiteiten kernteam + telefoonnummers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949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BCM2 – </a:t>
            </a:r>
            <a:r>
              <a:rPr lang="nl-NL" dirty="0" err="1" smtClean="0"/>
              <a:t>Continuiteit</a:t>
            </a:r>
            <a:r>
              <a:rPr lang="nl-NL" dirty="0" smtClean="0"/>
              <a:t> borgen bij uitval van één gebouw (P of Q)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Voldoen aan een van de twee </a:t>
            </a:r>
            <a:r>
              <a:rPr lang="nl-NL" dirty="0" err="1" smtClean="0"/>
              <a:t>SLA’s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voor business-as-</a:t>
            </a:r>
            <a:r>
              <a:rPr lang="nl-NL" dirty="0" err="1" smtClean="0"/>
              <a:t>usual</a:t>
            </a:r>
            <a:endParaRPr lang="nl-NL" dirty="0" smtClean="0"/>
          </a:p>
          <a:p>
            <a:r>
              <a:rPr lang="nl-NL" dirty="0" smtClean="0"/>
              <a:t>Calamiteit: Maximaal </a:t>
            </a:r>
            <a:r>
              <a:rPr lang="nl-NL" dirty="0"/>
              <a:t>24 uur (voor herstel gehele keten van door de BD aangemerkte prio1 systemen)</a:t>
            </a: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558468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Continuiteit</a:t>
            </a:r>
            <a:r>
              <a:rPr lang="nl-NL" dirty="0" smtClean="0"/>
              <a:t> borgen bij uitval van één gebouw (P of Q) - knelpunten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Hypervisors</a:t>
            </a:r>
            <a:r>
              <a:rPr lang="nl-NL" dirty="0" smtClean="0"/>
              <a:t> niet symmetrisch verdeeld over P en Q</a:t>
            </a:r>
          </a:p>
          <a:p>
            <a:r>
              <a:rPr lang="nl-NL" dirty="0" err="1" smtClean="0"/>
              <a:t>Vmotion</a:t>
            </a:r>
            <a:r>
              <a:rPr lang="nl-NL" dirty="0" smtClean="0"/>
              <a:t> </a:t>
            </a:r>
            <a:r>
              <a:rPr lang="nl-NL" dirty="0" err="1" smtClean="0"/>
              <a:t>vlan</a:t>
            </a:r>
            <a:r>
              <a:rPr lang="nl-NL" dirty="0" smtClean="0"/>
              <a:t> niet beschikbaar in P en Q (layer2)</a:t>
            </a:r>
          </a:p>
          <a:p>
            <a:r>
              <a:rPr lang="nl-NL" dirty="0" smtClean="0"/>
              <a:t>Shared LUN (disk) niet beschikbaar in P en Q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sz="1300" dirty="0" smtClean="0"/>
              <a:t>Backend systemen staan alleen in Q</a:t>
            </a:r>
          </a:p>
          <a:p>
            <a:r>
              <a:rPr lang="nl-NL" sz="1300" dirty="0" smtClean="0"/>
              <a:t>Applicatieservers staan alleen in P</a:t>
            </a:r>
          </a:p>
          <a:p>
            <a:r>
              <a:rPr lang="nl-NL" sz="1300" dirty="0" smtClean="0"/>
              <a:t>Data niet beschikbaar in P en Q gebouwen</a:t>
            </a:r>
          </a:p>
          <a:p>
            <a:r>
              <a:rPr lang="nl-NL" sz="1300" dirty="0" smtClean="0"/>
              <a:t>Handelingen niet beschreven bij uitwijk naar ander gebouw.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049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Continuiteit</a:t>
            </a:r>
            <a:r>
              <a:rPr lang="nl-NL" dirty="0" smtClean="0"/>
              <a:t> borgen bij uitval van één gebouw (P of Q) - oplossingen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Hypervisors</a:t>
            </a:r>
            <a:r>
              <a:rPr lang="nl-NL" dirty="0" smtClean="0"/>
              <a:t> symmetrisch verdeeld over P en Q</a:t>
            </a:r>
            <a:br>
              <a:rPr lang="nl-NL" dirty="0" smtClean="0"/>
            </a:br>
            <a:r>
              <a:rPr lang="nl-NL" dirty="0" smtClean="0"/>
              <a:t>(+ voldoende capaciteit om één gebouw op te vangen)</a:t>
            </a:r>
          </a:p>
          <a:p>
            <a:r>
              <a:rPr lang="nl-NL" dirty="0" err="1" smtClean="0"/>
              <a:t>Vmotion</a:t>
            </a:r>
            <a:r>
              <a:rPr lang="nl-NL" dirty="0" smtClean="0"/>
              <a:t> </a:t>
            </a:r>
            <a:r>
              <a:rPr lang="nl-NL" dirty="0" err="1" smtClean="0"/>
              <a:t>vlan</a:t>
            </a:r>
            <a:r>
              <a:rPr lang="nl-NL" dirty="0" smtClean="0"/>
              <a:t> beschikbaar in P en Q (layer2)</a:t>
            </a:r>
          </a:p>
          <a:p>
            <a:r>
              <a:rPr lang="nl-NL" dirty="0" smtClean="0"/>
              <a:t>Shared LUN (disk) beschikbaar in P en Q (</a:t>
            </a:r>
            <a:r>
              <a:rPr lang="nl-NL" dirty="0" err="1" smtClean="0"/>
              <a:t>active</a:t>
            </a:r>
            <a:r>
              <a:rPr lang="nl-NL" dirty="0" smtClean="0"/>
              <a:t>/</a:t>
            </a:r>
            <a:r>
              <a:rPr lang="nl-NL" dirty="0" err="1" smtClean="0"/>
              <a:t>active</a:t>
            </a:r>
            <a:r>
              <a:rPr lang="nl-NL" dirty="0" smtClean="0"/>
              <a:t>)</a:t>
            </a:r>
          </a:p>
          <a:p>
            <a:r>
              <a:rPr lang="nl-NL" dirty="0" err="1" smtClean="0"/>
              <a:t>vmware</a:t>
            </a:r>
            <a:r>
              <a:rPr lang="nl-NL" dirty="0" smtClean="0"/>
              <a:t> clusters uitgestrekt over P en Q</a:t>
            </a:r>
          </a:p>
          <a:p>
            <a:r>
              <a:rPr lang="nl-NL" dirty="0" err="1" smtClean="0"/>
              <a:t>Vmotion</a:t>
            </a:r>
            <a:r>
              <a:rPr lang="nl-NL" dirty="0" smtClean="0"/>
              <a:t> van een VM mogelijk tussen P en Q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9125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Hoge beschikbaarheid  </a:t>
            </a:r>
            <a:br>
              <a:rPr lang="nl-NL" dirty="0" smtClean="0"/>
            </a:br>
            <a:r>
              <a:rPr lang="nl-NL" dirty="0" err="1" smtClean="0"/>
              <a:t>vMotion</a:t>
            </a:r>
            <a:r>
              <a:rPr lang="nl-NL" dirty="0" smtClean="0"/>
              <a:t> + HA binnen één gebouw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1611294" y="1697596"/>
            <a:ext cx="5886450" cy="4407185"/>
            <a:chOff x="1611294" y="1697596"/>
            <a:chExt cx="5886450" cy="440718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1294" y="2132856"/>
              <a:ext cx="5886450" cy="3971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Gekromde PIJL-OMLAAG 6"/>
            <p:cNvSpPr/>
            <p:nvPr/>
          </p:nvSpPr>
          <p:spPr>
            <a:xfrm flipH="1">
              <a:off x="1970196" y="1697596"/>
              <a:ext cx="2889836" cy="50405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</p:grpSp>
      <p:sp>
        <p:nvSpPr>
          <p:cNvPr id="9" name="Rechthoek 8"/>
          <p:cNvSpPr/>
          <p:nvPr/>
        </p:nvSpPr>
        <p:spPr>
          <a:xfrm>
            <a:off x="1763688" y="3573016"/>
            <a:ext cx="5472608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47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vMotion</a:t>
            </a:r>
            <a:r>
              <a:rPr lang="nl-NL" dirty="0" smtClean="0"/>
              <a:t> beperkt tot één gebouw</a:t>
            </a:r>
            <a:br>
              <a:rPr lang="nl-NL" dirty="0" smtClean="0"/>
            </a:br>
            <a:r>
              <a:rPr lang="nl-NL" dirty="0" smtClean="0"/>
              <a:t>(huidige situatie)</a:t>
            </a:r>
            <a:br>
              <a:rPr lang="nl-NL" dirty="0" smtClean="0"/>
            </a:b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8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Gekromde PIJL-OMLAAG 6"/>
          <p:cNvSpPr/>
          <p:nvPr/>
        </p:nvSpPr>
        <p:spPr>
          <a:xfrm flipH="1">
            <a:off x="755576" y="1700808"/>
            <a:ext cx="1741572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Gekromde PIJL-OMLAAG 12"/>
          <p:cNvSpPr/>
          <p:nvPr/>
        </p:nvSpPr>
        <p:spPr>
          <a:xfrm flipH="1">
            <a:off x="5361904" y="1772816"/>
            <a:ext cx="1726008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652081" y="3356992"/>
            <a:ext cx="3361603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5220072" y="3372303"/>
            <a:ext cx="3361603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652081" y="480992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7945293" y="47971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75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Ideaal:vMotion</a:t>
            </a:r>
            <a:r>
              <a:rPr lang="nl-NL" dirty="0" smtClean="0"/>
              <a:t> tussen twee gebouwen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8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Gekromde PIJL-OMLAAG 6"/>
          <p:cNvSpPr/>
          <p:nvPr/>
        </p:nvSpPr>
        <p:spPr>
          <a:xfrm>
            <a:off x="2497148" y="1700808"/>
            <a:ext cx="3010956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Gekromde PIJL-OMLAAG 12"/>
          <p:cNvSpPr/>
          <p:nvPr/>
        </p:nvSpPr>
        <p:spPr>
          <a:xfrm flipH="1">
            <a:off x="3635896" y="1772816"/>
            <a:ext cx="3452016" cy="452961"/>
          </a:xfrm>
          <a:prstGeom prst="curvedDownArrow">
            <a:avLst/>
          </a:prstGeom>
          <a:ln>
            <a:solidFill>
              <a:schemeClr val="accent1"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52081" y="480992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7945293" y="47971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1960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Benodigd</a:t>
            </a:r>
            <a:br>
              <a:rPr lang="nl-NL" dirty="0" smtClean="0"/>
            </a:br>
            <a:r>
              <a:rPr lang="nl-NL" dirty="0" smtClean="0"/>
              <a:t>netwerk: </a:t>
            </a:r>
            <a:r>
              <a:rPr lang="nl-NL" dirty="0" err="1" smtClean="0"/>
              <a:t>vlan</a:t>
            </a:r>
            <a:r>
              <a:rPr lang="nl-NL" dirty="0" smtClean="0"/>
              <a:t> over twee gebouwen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8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63955"/>
            <a:ext cx="3384376" cy="3569301"/>
          </a:xfrm>
          <a:prstGeom prst="rect">
            <a:avLst/>
          </a:prstGeom>
          <a:noFill/>
          <a:ln w="9525">
            <a:solidFill>
              <a:schemeClr val="accent1">
                <a:alpha val="6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hthoek 13"/>
          <p:cNvSpPr/>
          <p:nvPr/>
        </p:nvSpPr>
        <p:spPr>
          <a:xfrm>
            <a:off x="652081" y="3356992"/>
            <a:ext cx="7952367" cy="144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err="1" smtClean="0">
                <a:solidFill>
                  <a:schemeClr val="tx1"/>
                </a:solidFill>
              </a:rPr>
              <a:t>vmotion</a:t>
            </a:r>
            <a:r>
              <a:rPr lang="nl-NL" sz="1200" dirty="0" smtClean="0">
                <a:solidFill>
                  <a:schemeClr val="tx1"/>
                </a:solidFill>
              </a:rPr>
              <a:t> </a:t>
            </a:r>
            <a:r>
              <a:rPr lang="nl-NL" sz="1200" dirty="0" err="1" smtClean="0">
                <a:solidFill>
                  <a:schemeClr val="tx1"/>
                </a:solidFill>
              </a:rPr>
              <a:t>vlan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652081" y="480992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7945293" y="47971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nl-N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50989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441</Words>
  <Application>Microsoft Office PowerPoint</Application>
  <PresentationFormat>Diavoorstelling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X86 system</vt:lpstr>
      <vt:lpstr>BCM-1 – herstellen van situatie</vt:lpstr>
      <vt:lpstr>BCM2 – Continuiteit borgen bij uitval van één gebouw (P of Q)</vt:lpstr>
      <vt:lpstr>Continuiteit borgen bij uitval van één gebouw (P of Q) - knelpunten</vt:lpstr>
      <vt:lpstr>Continuiteit borgen bij uitval van één gebouw (P of Q) - oplossingen</vt:lpstr>
      <vt:lpstr>Hoge beschikbaarheid   vMotion + HA binnen één gebouw</vt:lpstr>
      <vt:lpstr>vMotion beperkt tot één gebouw (huidige situatie) </vt:lpstr>
      <vt:lpstr>Ideaal:vMotion tussen twee gebouwen</vt:lpstr>
      <vt:lpstr>Benodigd netwerk: vlan over twee gebouwen</vt:lpstr>
      <vt:lpstr>Benodigd Storage: virtueel shared LUN’s</vt:lpstr>
      <vt:lpstr>Ideaal:vMotion tussen twee gebouwen</vt:lpstr>
      <vt:lpstr>Tweede keus</vt:lpstr>
      <vt:lpstr>Tweede keus: handmatig herstel</vt:lpstr>
      <vt:lpstr>Tweede keus: automatisch herstel  met SRM (site recovery manager)</vt:lpstr>
      <vt:lpstr>Opdrachten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 system</dc:title>
  <dc:creator>Marcel Swartjes</dc:creator>
  <cp:lastModifiedBy>Marcel Swartjes</cp:lastModifiedBy>
  <cp:revision>23</cp:revision>
  <dcterms:created xsi:type="dcterms:W3CDTF">2010-11-19T15:54:40Z</dcterms:created>
  <dcterms:modified xsi:type="dcterms:W3CDTF">2010-11-21T14:09:30Z</dcterms:modified>
</cp:coreProperties>
</file>